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4FD3"/>
    <a:srgbClr val="4444D0"/>
    <a:srgbClr val="4858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Turberfield-Cross" userId="df8a1b94-6a3b-4fd2-a246-f486a55d7179" providerId="ADAL" clId="{6BA04A6F-8C9F-4E28-B24D-49387F06BEEA}"/>
    <pc:docChg chg="modSld">
      <pc:chgData name="Dan Turberfield-Cross" userId="df8a1b94-6a3b-4fd2-a246-f486a55d7179" providerId="ADAL" clId="{6BA04A6F-8C9F-4E28-B24D-49387F06BEEA}" dt="2024-01-15T13:52:28.240" v="84" actId="20577"/>
      <pc:docMkLst>
        <pc:docMk/>
      </pc:docMkLst>
      <pc:sldChg chg="modSp mod">
        <pc:chgData name="Dan Turberfield-Cross" userId="df8a1b94-6a3b-4fd2-a246-f486a55d7179" providerId="ADAL" clId="{6BA04A6F-8C9F-4E28-B24D-49387F06BEEA}" dt="2024-01-15T13:52:28.240" v="84" actId="20577"/>
        <pc:sldMkLst>
          <pc:docMk/>
          <pc:sldMk cId="2815988284" sldId="256"/>
        </pc:sldMkLst>
        <pc:graphicFrameChg chg="mod modGraphic">
          <ac:chgData name="Dan Turberfield-Cross" userId="df8a1b94-6a3b-4fd2-a246-f486a55d7179" providerId="ADAL" clId="{6BA04A6F-8C9F-4E28-B24D-49387F06BEEA}" dt="2024-01-15T13:52:28.240" v="84" actId="20577"/>
          <ac:graphicFrameMkLst>
            <pc:docMk/>
            <pc:sldMk cId="2815988284" sldId="256"/>
            <ac:graphicFrameMk id="9" creationId="{4B81477D-523D-61A1-0396-F69A7EBC4CD3}"/>
          </ac:graphicFrameMkLst>
        </pc:graphicFrameChg>
      </pc:sldChg>
    </pc:docChg>
  </pc:docChgLst>
  <pc:docChgLst>
    <pc:chgData name="Dan Turberfield-Cross" userId="df8a1b94-6a3b-4fd2-a246-f486a55d7179" providerId="ADAL" clId="{46AE9975-818C-4DB9-B55B-BE728F2280D2}"/>
    <pc:docChg chg="custSel modSld">
      <pc:chgData name="Dan Turberfield-Cross" userId="df8a1b94-6a3b-4fd2-a246-f486a55d7179" providerId="ADAL" clId="{46AE9975-818C-4DB9-B55B-BE728F2280D2}" dt="2024-03-08T11:20:14.991" v="46" actId="20577"/>
      <pc:docMkLst>
        <pc:docMk/>
      </pc:docMkLst>
      <pc:sldChg chg="modSp mod">
        <pc:chgData name="Dan Turberfield-Cross" userId="df8a1b94-6a3b-4fd2-a246-f486a55d7179" providerId="ADAL" clId="{46AE9975-818C-4DB9-B55B-BE728F2280D2}" dt="2024-03-08T11:20:14.991" v="46" actId="20577"/>
        <pc:sldMkLst>
          <pc:docMk/>
          <pc:sldMk cId="2815988284" sldId="256"/>
        </pc:sldMkLst>
        <pc:graphicFrameChg chg="modGraphic">
          <ac:chgData name="Dan Turberfield-Cross" userId="df8a1b94-6a3b-4fd2-a246-f486a55d7179" providerId="ADAL" clId="{46AE9975-818C-4DB9-B55B-BE728F2280D2}" dt="2024-03-08T11:20:14.991" v="46" actId="20577"/>
          <ac:graphicFrameMkLst>
            <pc:docMk/>
            <pc:sldMk cId="2815988284" sldId="256"/>
            <ac:graphicFrameMk id="9" creationId="{4B81477D-523D-61A1-0396-F69A7EBC4CD3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58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889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51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234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697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304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99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587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648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620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09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2114C-3086-4E78-9C67-358BF62D5E1C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729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A black and silver mechanical arm&#10;&#10;Description automatically generated">
            <a:extLst>
              <a:ext uri="{FF2B5EF4-FFF2-40B4-BE49-F238E27FC236}">
                <a16:creationId xmlns:a16="http://schemas.microsoft.com/office/drawing/2014/main" id="{44EBDE9F-8994-7B03-47E9-F71A5062C22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4" t="8497" r="9950" b="26091"/>
          <a:stretch/>
        </p:blipFill>
        <p:spPr>
          <a:xfrm>
            <a:off x="3691467" y="4096624"/>
            <a:ext cx="3036712" cy="1352966"/>
          </a:xfrm>
          <a:prstGeom prst="rect">
            <a:avLst/>
          </a:prstGeom>
        </p:spPr>
      </p:pic>
      <p:pic>
        <p:nvPicPr>
          <p:cNvPr id="14" name="Picture 13" descr="A black plastic tool with a black handle&#10;&#10;Description automatically generated with medium confidence">
            <a:extLst>
              <a:ext uri="{FF2B5EF4-FFF2-40B4-BE49-F238E27FC236}">
                <a16:creationId xmlns:a16="http://schemas.microsoft.com/office/drawing/2014/main" id="{8FBF8F77-3903-6C93-3237-7E96E25F004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09" t="29682" r="13898" b="11975"/>
          <a:stretch/>
        </p:blipFill>
        <p:spPr>
          <a:xfrm>
            <a:off x="2079297" y="1945307"/>
            <a:ext cx="4778703" cy="2163642"/>
          </a:xfrm>
          <a:prstGeom prst="rect">
            <a:avLst/>
          </a:prstGeom>
        </p:spPr>
      </p:pic>
      <p:graphicFrame>
        <p:nvGraphicFramePr>
          <p:cNvPr id="9" name="Table 13">
            <a:extLst>
              <a:ext uri="{FF2B5EF4-FFF2-40B4-BE49-F238E27FC236}">
                <a16:creationId xmlns:a16="http://schemas.microsoft.com/office/drawing/2014/main" id="{4B81477D-523D-61A1-0396-F69A7EBC4C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78164"/>
              </p:ext>
            </p:extLst>
          </p:nvPr>
        </p:nvGraphicFramePr>
        <p:xfrm>
          <a:off x="219655" y="5408710"/>
          <a:ext cx="3915104" cy="174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6584">
                  <a:extLst>
                    <a:ext uri="{9D8B030D-6E8A-4147-A177-3AD203B41FA5}">
                      <a16:colId xmlns:a16="http://schemas.microsoft.com/office/drawing/2014/main" val="20499121"/>
                    </a:ext>
                  </a:extLst>
                </a:gridCol>
                <a:gridCol w="1851587">
                  <a:extLst>
                    <a:ext uri="{9D8B030D-6E8A-4147-A177-3AD203B41FA5}">
                      <a16:colId xmlns:a16="http://schemas.microsoft.com/office/drawing/2014/main" val="2915155995"/>
                    </a:ext>
                  </a:extLst>
                </a:gridCol>
                <a:gridCol w="1286933">
                  <a:extLst>
                    <a:ext uri="{9D8B030D-6E8A-4147-A177-3AD203B41FA5}">
                      <a16:colId xmlns:a16="http://schemas.microsoft.com/office/drawing/2014/main" val="168502848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Weight Range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RRP (£)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711669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TH15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1-2 TONNE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£850.00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94536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TH30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2-4 TONNE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£995.00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677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TH50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4-6 TONNE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£1213.00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62044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TH70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6-9 TONNE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£1530.00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5289147"/>
                  </a:ext>
                </a:extLst>
              </a:tr>
            </a:tbl>
          </a:graphicData>
        </a:graphic>
      </p:graphicFrame>
      <p:sp>
        <p:nvSpPr>
          <p:cNvPr id="5" name="Right Triangle 4">
            <a:extLst>
              <a:ext uri="{FF2B5EF4-FFF2-40B4-BE49-F238E27FC236}">
                <a16:creationId xmlns:a16="http://schemas.microsoft.com/office/drawing/2014/main" id="{BF30E6EE-1617-6B62-5548-FFF5267B1834}"/>
              </a:ext>
            </a:extLst>
          </p:cNvPr>
          <p:cNvSpPr/>
          <p:nvPr/>
        </p:nvSpPr>
        <p:spPr>
          <a:xfrm flipV="1">
            <a:off x="0" y="0"/>
            <a:ext cx="6858000" cy="297180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216A99AB-5C77-4868-D75D-C1D2239623A0}"/>
              </a:ext>
            </a:extLst>
          </p:cNvPr>
          <p:cNvSpPr/>
          <p:nvPr/>
        </p:nvSpPr>
        <p:spPr>
          <a:xfrm flipH="1" flipV="1">
            <a:off x="0" y="0"/>
            <a:ext cx="6858000" cy="1663700"/>
          </a:xfrm>
          <a:prstGeom prst="rtTriangle">
            <a:avLst/>
          </a:prstGeom>
          <a:solidFill>
            <a:srgbClr val="0F4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FF867EE-E7A3-DCAF-D010-E4C1AA5DE4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36957" y="232874"/>
            <a:ext cx="1981200" cy="67777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ight Triangle 9">
            <a:extLst>
              <a:ext uri="{FF2B5EF4-FFF2-40B4-BE49-F238E27FC236}">
                <a16:creationId xmlns:a16="http://schemas.microsoft.com/office/drawing/2014/main" id="{6E21B37E-F28E-0CE6-DD8B-864995989205}"/>
              </a:ext>
            </a:extLst>
          </p:cNvPr>
          <p:cNvSpPr/>
          <p:nvPr/>
        </p:nvSpPr>
        <p:spPr>
          <a:xfrm flipH="1">
            <a:off x="0" y="5816601"/>
            <a:ext cx="6858000" cy="332740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545B6D2F-51AD-F5FE-593E-6757E4222498}"/>
              </a:ext>
            </a:extLst>
          </p:cNvPr>
          <p:cNvSpPr/>
          <p:nvPr/>
        </p:nvSpPr>
        <p:spPr>
          <a:xfrm>
            <a:off x="0" y="7480301"/>
            <a:ext cx="6858000" cy="1663700"/>
          </a:xfrm>
          <a:prstGeom prst="rtTriangle">
            <a:avLst/>
          </a:prstGeom>
          <a:solidFill>
            <a:srgbClr val="0F4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7E41BD7-27CE-4E79-2B8F-EBD712FC64E0}"/>
              </a:ext>
            </a:extLst>
          </p:cNvPr>
          <p:cNvSpPr txBox="1"/>
          <p:nvPr/>
        </p:nvSpPr>
        <p:spPr>
          <a:xfrm>
            <a:off x="188176" y="868521"/>
            <a:ext cx="2971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HYDRAULIC</a:t>
            </a:r>
          </a:p>
          <a:p>
            <a:r>
              <a:rPr lang="en-GB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THUMBS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F3FC175-4065-42CF-1561-B4683077724F}"/>
              </a:ext>
            </a:extLst>
          </p:cNvPr>
          <p:cNvSpPr txBox="1"/>
          <p:nvPr/>
        </p:nvSpPr>
        <p:spPr>
          <a:xfrm>
            <a:off x="4343400" y="7124700"/>
            <a:ext cx="2514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WHITES MATERIAL HANDLING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17 - 19 EMERY ROAD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BRISTOL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BS4 5PF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0117 </a:t>
            </a:r>
            <a:r>
              <a:rPr lang="en-GB" sz="11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972 0006</a:t>
            </a:r>
            <a:endParaRPr lang="en-GB" sz="11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WWW.WHITESMH.CO.UK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SALES@WHITESMH.CO.UK</a:t>
            </a:r>
          </a:p>
          <a:p>
            <a:pPr algn="r"/>
            <a:endParaRPr lang="en-GB" sz="11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r"/>
            <a:endParaRPr lang="en-GB" sz="1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id="{A2CCAE83-F26D-F446-59C0-83655404318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76" y="8312151"/>
            <a:ext cx="452942" cy="454155"/>
          </a:xfrm>
          <a:prstGeom prst="rect">
            <a:avLst/>
          </a:prstGeom>
        </p:spPr>
      </p:pic>
      <p:pic>
        <p:nvPicPr>
          <p:cNvPr id="21" name="Picture 20" descr="Icon&#10;&#10;Description automatically generated">
            <a:extLst>
              <a:ext uri="{FF2B5EF4-FFF2-40B4-BE49-F238E27FC236}">
                <a16:creationId xmlns:a16="http://schemas.microsoft.com/office/drawing/2014/main" id="{44EAB25A-DEC2-3BE1-6394-2536A896353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7" y="8312151"/>
            <a:ext cx="454155" cy="454155"/>
          </a:xfrm>
          <a:prstGeom prst="rect">
            <a:avLst/>
          </a:prstGeom>
        </p:spPr>
      </p:pic>
      <p:pic>
        <p:nvPicPr>
          <p:cNvPr id="23" name="Picture 22" descr="Logo, icon, company name&#10;&#10;Description automatically generated">
            <a:extLst>
              <a:ext uri="{FF2B5EF4-FFF2-40B4-BE49-F238E27FC236}">
                <a16:creationId xmlns:a16="http://schemas.microsoft.com/office/drawing/2014/main" id="{733DBA2B-B8EE-5790-436E-4E902C7B376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1971" y="8312150"/>
            <a:ext cx="454155" cy="454155"/>
          </a:xfrm>
          <a:prstGeom prst="rect">
            <a:avLst/>
          </a:prstGeom>
        </p:spPr>
      </p:pic>
      <p:pic>
        <p:nvPicPr>
          <p:cNvPr id="25" name="Picture 24" descr="Icon&#10;&#10;Description automatically generated">
            <a:extLst>
              <a:ext uri="{FF2B5EF4-FFF2-40B4-BE49-F238E27FC236}">
                <a16:creationId xmlns:a16="http://schemas.microsoft.com/office/drawing/2014/main" id="{64E12538-D9E2-E167-9EDB-555FE91BC40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9475" y="8312149"/>
            <a:ext cx="455465" cy="454155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4CFD07AC-BBAE-8704-EBB1-01C2EB08897C}"/>
              </a:ext>
            </a:extLst>
          </p:cNvPr>
          <p:cNvSpPr txBox="1"/>
          <p:nvPr/>
        </p:nvSpPr>
        <p:spPr>
          <a:xfrm>
            <a:off x="217576" y="4010312"/>
            <a:ext cx="479828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</a:rPr>
              <a:t>FEATURES</a:t>
            </a:r>
          </a:p>
          <a:p>
            <a:pPr marL="285750" indent="-285750">
              <a:buFont typeface="Verdana" panose="020B0604030504040204" pitchFamily="34" charset="0"/>
              <a:buChar char="-"/>
            </a:pPr>
            <a:r>
              <a:rPr lang="en-GB" sz="14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Pressure relief valve</a:t>
            </a:r>
          </a:p>
          <a:p>
            <a:pPr marL="285750" indent="-285750">
              <a:buFont typeface="Verdana" panose="020B0604030504040204" pitchFamily="34" charset="0"/>
              <a:buChar char="-"/>
            </a:pPr>
            <a:r>
              <a:rPr lang="en-GB" sz="14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Universal fitment </a:t>
            </a:r>
          </a:p>
          <a:p>
            <a:pPr marL="285750" indent="-285750">
              <a:buFont typeface="Verdana" panose="020B0604030504040204" pitchFamily="34" charset="0"/>
              <a:buChar char="-"/>
            </a:pPr>
            <a:r>
              <a:rPr lang="en-GB" sz="14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Large rotational angle</a:t>
            </a:r>
          </a:p>
          <a:p>
            <a:pPr marL="285750" indent="-285750">
              <a:buFont typeface="Verdana" panose="020B0604030504040204" pitchFamily="34" charset="0"/>
              <a:buChar char="-"/>
            </a:pPr>
            <a:r>
              <a:rPr lang="en-GB" sz="14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Folds back when not in use</a:t>
            </a:r>
          </a:p>
        </p:txBody>
      </p:sp>
    </p:spTree>
    <p:extLst>
      <p:ext uri="{BB962C8B-B14F-4D97-AF65-F5344CB8AC3E}">
        <p14:creationId xmlns:p14="http://schemas.microsoft.com/office/powerpoint/2010/main" val="2815988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71</Words>
  <Application>Microsoft Office PowerPoint</Application>
  <PresentationFormat>On-screen Show (4:3)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Cross</dc:creator>
  <cp:lastModifiedBy>Dan Turberfield-Cross</cp:lastModifiedBy>
  <cp:revision>5</cp:revision>
  <dcterms:created xsi:type="dcterms:W3CDTF">2022-12-09T13:04:35Z</dcterms:created>
  <dcterms:modified xsi:type="dcterms:W3CDTF">2024-03-08T11:20:17Z</dcterms:modified>
</cp:coreProperties>
</file>